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3" r:id="rId5"/>
    <p:sldId id="274" r:id="rId6"/>
    <p:sldId id="275" r:id="rId7"/>
    <p:sldId id="266" r:id="rId8"/>
    <p:sldId id="276" r:id="rId9"/>
    <p:sldId id="268" r:id="rId10"/>
    <p:sldId id="280" r:id="rId11"/>
    <p:sldId id="267" r:id="rId12"/>
    <p:sldId id="277" r:id="rId13"/>
    <p:sldId id="278" r:id="rId14"/>
    <p:sldId id="269" r:id="rId15"/>
    <p:sldId id="270" r:id="rId16"/>
    <p:sldId id="279" r:id="rId17"/>
    <p:sldId id="28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736" y="-3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08CA6-B48C-4C45-A7E2-75D1C9982AF4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04B970-E989-4D2E-A761-20D820D04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3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04B970-E989-4D2E-A761-20D820D041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688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914400"/>
            <a:ext cx="7772400" cy="251460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0000"/>
                </a:solidFill>
                <a:latin typeface="Times New Roman" pitchFamily="18" charset="0"/>
                <a:ea typeface="Inter Bold" pitchFamily="34" charset="-122"/>
                <a:cs typeface="Times New Roman" pitchFamily="18" charset="0"/>
              </a:rPr>
              <a:t>The Generative AI Revolution in Market Research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b="1" dirty="0">
                <a:latin typeface="Times New Roman" pitchFamily="18" charset="0"/>
                <a:cs typeface="Times New Roman" pitchFamily="18" charset="0"/>
              </a:rPr>
            </a:b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b="1" dirty="0" err="1" smtClean="0">
                <a:latin typeface="Times New Roman" pitchFamily="18" charset="0"/>
                <a:cs typeface="Times New Roman" pitchFamily="18" charset="0"/>
              </a:rPr>
              <a:t>GenAI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–</a:t>
            </a:r>
            <a:r>
              <a:rPr lang="en-US" b="1" dirty="0" err="1" smtClean="0">
                <a:latin typeface="Times New Roman" pitchFamily="18" charset="0"/>
                <a:cs typeface="Times New Roman" pitchFamily="18" charset="0"/>
              </a:rPr>
              <a:t>MktRes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dirty="0" smtClean="0">
                <a:latin typeface="Times New Roman" pitchFamily="18" charset="0"/>
                <a:cs typeface="Times New Roman" pitchFamily="18" charset="0"/>
              </a:rPr>
            </a:b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48200" y="4876800"/>
            <a:ext cx="4038600" cy="1447800"/>
          </a:xfrm>
        </p:spPr>
        <p:txBody>
          <a:bodyPr>
            <a:noAutofit/>
          </a:bodyPr>
          <a:lstStyle/>
          <a:p>
            <a:pPr algn="l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Presented by: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Ishjot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Singh Bhatia</a:t>
            </a:r>
          </a:p>
          <a:p>
            <a:pPr algn="l"/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Komal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Rani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600" y="3581400"/>
            <a:ext cx="876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272525"/>
                </a:solidFill>
                <a:latin typeface="Times New Roman" pitchFamily="18" charset="0"/>
                <a:ea typeface="Inter" pitchFamily="34" charset="-122"/>
                <a:cs typeface="Times New Roman" pitchFamily="18" charset="0"/>
              </a:rPr>
              <a:t>Transforming how firms gather data, generate insights, and understand customers.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771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New Data Types (Digital Twins &amp; AI Simulations)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302769"/>
              </p:ext>
            </p:extLst>
          </p:nvPr>
        </p:nvGraphicFramePr>
        <p:xfrm>
          <a:off x="228600" y="1524000"/>
          <a:ext cx="8534400" cy="5082829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447800"/>
                <a:gridCol w="1676400"/>
                <a:gridCol w="1828800"/>
                <a:gridCol w="2514600"/>
                <a:gridCol w="1066800"/>
              </a:tblGrid>
              <a:tr h="511727">
                <a:tc>
                  <a:txBody>
                    <a:bodyPr/>
                    <a:lstStyle/>
                    <a:p>
                      <a:r>
                        <a:rPr lang="en-US" sz="1600" dirty="0"/>
                        <a:t>Company / Platform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AI Use Case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Purpose / Application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Key Takeaway (Result or Value)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Category of Use</a:t>
                      </a:r>
                    </a:p>
                  </a:txBody>
                  <a:tcPr marL="57291" marR="57291" marT="28645" marB="28645" anchor="ctr"/>
                </a:tc>
              </a:tr>
              <a:tr h="1405295">
                <a:tc>
                  <a:txBody>
                    <a:bodyPr/>
                    <a:lstStyle/>
                    <a:p>
                      <a:r>
                        <a:rPr lang="en-US" sz="1600"/>
                        <a:t>Ogilvy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Campaign Pretesting on Digital Twins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Tests marketing campaigns on digital twins (virtual consumers) before launch.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Helps ensure campaign messages resonate and minimizes real-world risk.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Creating New Data Types</a:t>
                      </a:r>
                    </a:p>
                  </a:txBody>
                  <a:tcPr marL="57291" marR="57291" marT="28645" marB="28645" anchor="ctr"/>
                </a:tc>
              </a:tr>
              <a:tr h="1179904">
                <a:tc>
                  <a:txBody>
                    <a:bodyPr/>
                    <a:lstStyle/>
                    <a:p>
                      <a:r>
                        <a:rPr lang="en-US" sz="1600"/>
                        <a:t>CivicSync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Customer Behavior Digital Twins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Tracks consented online behaviors to build precise digital twins of target users.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Enables realistic simulation of consumer behavior and testing of offers.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Creating New Data Types</a:t>
                      </a:r>
                    </a:p>
                  </a:txBody>
                  <a:tcPr marL="57291" marR="57291" marT="28645" marB="28645" anchor="ctr"/>
                </a:tc>
              </a:tr>
              <a:tr h="1856074">
                <a:tc>
                  <a:txBody>
                    <a:bodyPr/>
                    <a:lstStyle/>
                    <a:p>
                      <a:r>
                        <a:rPr lang="en-US" sz="1600"/>
                        <a:t>Columbia Business School + Google DeepMind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Academic Digital Twin Research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Built 2,500 digital twins mirroring real humans for survey and behavior simulation.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Found 85% accuracy between AI twins and real people’s responses — showing strong predictive potential.</a:t>
                      </a:r>
                    </a:p>
                  </a:txBody>
                  <a:tcPr marL="57291" marR="57291" marT="28645" marB="28645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Creating New Data Types</a:t>
                      </a:r>
                    </a:p>
                  </a:txBody>
                  <a:tcPr marL="57291" marR="57291" marT="28645" marB="28645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919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Filling Existing Gaps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057400"/>
            <a:ext cx="4191000" cy="327660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Many decisions are made without full data due to time/cost limits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GenAI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helps fill these gaps by generating quick insights and predictions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447800"/>
            <a:ext cx="3606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95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Examples</a:t>
            </a:r>
            <a:br>
              <a:rPr lang="en-US" sz="3200" dirty="0" smtClean="0"/>
            </a:br>
            <a:r>
              <a:rPr lang="en-US" sz="3200" dirty="0" smtClean="0"/>
              <a:t>Filling </a:t>
            </a:r>
            <a:r>
              <a:rPr lang="en-US" sz="3200" dirty="0"/>
              <a:t>Existing Gaps (Faster Insights Where Real Data Is Costly or Slow)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7666565"/>
              </p:ext>
            </p:extLst>
          </p:nvPr>
        </p:nvGraphicFramePr>
        <p:xfrm>
          <a:off x="762003" y="1688699"/>
          <a:ext cx="7696200" cy="4459331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1539240"/>
                <a:gridCol w="1539240"/>
                <a:gridCol w="1539240"/>
                <a:gridCol w="1539240"/>
                <a:gridCol w="1539240"/>
              </a:tblGrid>
              <a:tr h="732202">
                <a:tc>
                  <a:txBody>
                    <a:bodyPr/>
                    <a:lstStyle/>
                    <a:p>
                      <a:r>
                        <a:rPr lang="en-US" sz="1500" dirty="0"/>
                        <a:t>Company / Platform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AI Use Case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Purpose / Application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Key Takeaway (Result or Value)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Category of Use</a:t>
                      </a:r>
                    </a:p>
                  </a:txBody>
                  <a:tcPr marL="75433" marR="75433" marT="37716" marB="37716" anchor="ctr"/>
                </a:tc>
              </a:tr>
              <a:tr h="1611731">
                <a:tc>
                  <a:txBody>
                    <a:bodyPr/>
                    <a:lstStyle/>
                    <a:p>
                      <a:r>
                        <a:rPr lang="en-US" sz="1500"/>
                        <a:t>General Mills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Product Ideation Accelerator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Uses synthetic data to simulate consumer preferences and test new product ideas.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Speeds up product design and increases chance of discovering strong market-fit ideas.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Filling Existing Research Gaps</a:t>
                      </a:r>
                    </a:p>
                  </a:txBody>
                  <a:tcPr marL="75433" marR="75433" marT="37716" marB="37716" anchor="ctr"/>
                </a:tc>
              </a:tr>
              <a:tr h="2051497">
                <a:tc>
                  <a:txBody>
                    <a:bodyPr/>
                    <a:lstStyle/>
                    <a:p>
                      <a:r>
                        <a:rPr lang="en-US" sz="1500"/>
                        <a:t>Arena Technologies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Retail Analytics Optimization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Applies Gen AI and synthetic data to understand local customer profiles and help retailers make store-level decisions.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/>
                        <a:t>Improves targeting, messaging, and ROI through predictive synthetic modeling.</a:t>
                      </a:r>
                    </a:p>
                  </a:txBody>
                  <a:tcPr marL="75433" marR="75433" marT="37716" marB="37716" anchor="ctr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Filling Existing Research Gaps</a:t>
                      </a:r>
                    </a:p>
                  </a:txBody>
                  <a:tcPr marL="75433" marR="75433" marT="37716" marB="37716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5832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286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Some more examples…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771670"/>
              </p:ext>
            </p:extLst>
          </p:nvPr>
        </p:nvGraphicFramePr>
        <p:xfrm>
          <a:off x="228600" y="1142999"/>
          <a:ext cx="8686800" cy="5334000"/>
        </p:xfrm>
        <a:graphic>
          <a:graphicData uri="http://schemas.openxmlformats.org/drawingml/2006/table">
            <a:tbl>
              <a:tblPr>
                <a:tableStyleId>{35758FB7-9AC5-4552-8A53-C91805E547FA}</a:tableStyleId>
              </a:tblPr>
              <a:tblGrid>
                <a:gridCol w="1737360"/>
                <a:gridCol w="1737360"/>
                <a:gridCol w="1737360"/>
                <a:gridCol w="2156192"/>
                <a:gridCol w="1318528"/>
              </a:tblGrid>
              <a:tr h="521949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Company / Platform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AI Use Case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Purpose / Application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Key Takeaway (Result / Value)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Category of Use</a:t>
                      </a:r>
                    </a:p>
                  </a:txBody>
                  <a:tcPr marL="45260" marR="45260" marT="22630" marB="22630" anchor="ctr"/>
                </a:tc>
              </a:tr>
              <a:tr h="993846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Tata Consumer Products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Sentiment &amp; Review Analysis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Analyze customer reviews &amp; social media to understand product perception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Faster insights → Better decisions → Quicker product launches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Supporting Current Practices</a:t>
                      </a:r>
                    </a:p>
                  </a:txBody>
                  <a:tcPr marL="45260" marR="45260" marT="22630" marB="22630" anchor="ctr"/>
                </a:tc>
              </a:tr>
              <a:tr h="757897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Flipkart &amp; Amazon India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Synthetic Buyer Personas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Simulate buyer trends (festive demand) using synthetic data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Saves survey cost &amp; time, scalable trend prediction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Replacing Traditional Research</a:t>
                      </a:r>
                    </a:p>
                  </a:txBody>
                  <a:tcPr marL="45260" marR="45260" marT="22630" marB="22630" anchor="ctr"/>
                </a:tc>
              </a:tr>
              <a:tr h="757897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HDFC Bank &amp; ICICI Bank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AI-Generated Testing Data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Test customer response to digital features before launch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Lower cost &amp; risk, improved customer targeting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Replacing Traditional Research</a:t>
                      </a:r>
                    </a:p>
                  </a:txBody>
                  <a:tcPr marL="45260" marR="45260" marT="22630" marB="22630" anchor="ctr"/>
                </a:tc>
              </a:tr>
              <a:tr h="757897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Aditya Birla Fashion (ABFRL)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Virtual Design Testing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Predict which apparel styles/colors appeal to youth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Data-driven fashion forecasting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Replacing Traditional Research</a:t>
                      </a:r>
                    </a:p>
                  </a:txBody>
                  <a:tcPr marL="45260" marR="45260" marT="22630" marB="22630" anchor="ctr"/>
                </a:tc>
              </a:tr>
              <a:tr h="550668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Nykaa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Regional Behavior Analysis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Study preferences in humid vs. dry regions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Continuous, location-based insights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Filling Research Gaps</a:t>
                      </a:r>
                    </a:p>
                  </a:txBody>
                  <a:tcPr marL="45260" marR="45260" marT="22630" marB="22630" anchor="ctr"/>
                </a:tc>
              </a:tr>
              <a:tr h="993846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Reliance Retail &amp; Tata Neu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itchFamily="18" charset="0"/>
                          <a:cs typeface="Times New Roman" pitchFamily="18" charset="0"/>
                        </a:rPr>
                        <a:t>Digital Twin of Shoppers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Build virtual consumer models for offers, layouts, rewards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Personalized marketing → Higher ROI</a:t>
                      </a:r>
                    </a:p>
                  </a:txBody>
                  <a:tcPr marL="45260" marR="45260" marT="22630" marB="2263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Creating New Data Types</a:t>
                      </a:r>
                    </a:p>
                  </a:txBody>
                  <a:tcPr marL="45260" marR="45260" marT="22630" marB="2263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806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Understanding the Limitations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62200"/>
            <a:ext cx="7924800" cy="3429000"/>
          </a:xfrm>
        </p:spPr>
        <p:txBody>
          <a:bodyPr/>
          <a:lstStyle/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Bias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in AI-generated data.</a:t>
            </a:r>
          </a:p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Less variation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in responses vs. humans.</a:t>
            </a:r>
          </a:p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Not stable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over time.</a:t>
            </a:r>
          </a:p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Difficult to predict emotions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or sensory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reactions.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765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Ethical &amp; Practical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Companies worry about privacy and data sharing.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AI models must avoid misuse of sensitive data.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Researchers should randomize prompts to avoid bias in answers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3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304800"/>
            <a:ext cx="9144000" cy="1066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Recommendations &amp; Key Takeaways</a:t>
            </a:r>
            <a:br>
              <a:rPr lang="en-US" b="1" dirty="0">
                <a:latin typeface="Times New Roman" pitchFamily="18" charset="0"/>
                <a:cs typeface="Times New Roman" pitchFamily="18" charset="0"/>
              </a:rPr>
            </a:b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Recommendations</a:t>
            </a:r>
            <a:endParaRPr lang="en-US" sz="40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Use AI to support humans, not replace them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Validate AI-generated data with real-world data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Keep data private and secure through enterprise models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Review results carefully to detect bias or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hallucinations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Key Takeaways</a:t>
            </a:r>
            <a:endParaRPr lang="en-US" sz="40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 err="1">
                <a:latin typeface="Times New Roman" pitchFamily="18" charset="0"/>
                <a:cs typeface="Times New Roman" pitchFamily="18" charset="0"/>
              </a:rPr>
              <a:t>GenAI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makes research faster, more creative, and more efficient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AI helps with data synthesis, analysis, and ideation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But it brings bias, privacy, and accuracy challenges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Human validation remains essential for trustworthy results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The best outcomes come from Humans + AI working together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550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 </a:t>
            </a:r>
            <a:r>
              <a:rPr lang="en-US" dirty="0"/>
              <a:t>using Generative AI in market research give a company a competitive advantage, or will it soon become a basic requirement for everyone in the </a:t>
            </a:r>
            <a:r>
              <a:rPr lang="en-US" dirty="0" smtClean="0"/>
              <a:t>industry?</a:t>
            </a:r>
          </a:p>
          <a:p>
            <a:endParaRPr lang="en-US" dirty="0"/>
          </a:p>
          <a:p>
            <a:r>
              <a:rPr lang="en-US" dirty="0"/>
              <a:t>If AI handles most of the research process, how should humans and AI work together to produce trustworthy and creative insights?</a:t>
            </a:r>
          </a:p>
        </p:txBody>
      </p:sp>
    </p:spTree>
    <p:extLst>
      <p:ext uri="{BB962C8B-B14F-4D97-AF65-F5344CB8AC3E}">
        <p14:creationId xmlns:p14="http://schemas.microsoft.com/office/powerpoint/2010/main" val="2863221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Generative AI ?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Image 0" descr="preencoded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67400" y="1752600"/>
            <a:ext cx="3017308" cy="45259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2108200"/>
            <a:ext cx="5029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AI that can create text, images, or data like humans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342900" indent="-342900" algn="just">
              <a:buFont typeface="Arial" pitchFamily="34" charset="0"/>
              <a:buChar char="•"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Tools like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ChatGPT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and others help analyze large data quickly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342900" indent="-342900" algn="just">
              <a:buFont typeface="Arial" pitchFamily="34" charset="0"/>
              <a:buChar char="•"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itchFamily="34" charset="0"/>
              <a:buChar char="•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It is now used widely in marketing and research.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3179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Why Market research needs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GenAI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4419600"/>
            <a:ext cx="3587086" cy="215122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01000" cy="4572000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Traditional research methods are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slow, costly, and time-consuming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Companies need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faster, smarter, and more creative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ways to understand customers.</a:t>
            </a:r>
          </a:p>
          <a:p>
            <a:pPr algn="just"/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Generative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AI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makes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this possible by automating surveys, analysis, and reporting.</a:t>
            </a:r>
          </a:p>
          <a:p>
            <a:pPr algn="just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This case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shows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how AI is transforming research efficiency and accuracy.</a:t>
            </a:r>
          </a:p>
        </p:txBody>
      </p:sp>
    </p:spTree>
    <p:extLst>
      <p:ext uri="{BB962C8B-B14F-4D97-AF65-F5344CB8AC3E}">
        <p14:creationId xmlns:p14="http://schemas.microsoft.com/office/powerpoint/2010/main" val="3135883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Four Main Opportunities with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GenAI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Supporting current practices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– making research faster and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easier.</a:t>
            </a:r>
          </a:p>
          <a:p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Replacing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current practices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– using synthetic data instead of real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surveys.</a:t>
            </a:r>
          </a:p>
          <a:p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Filling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existing gaps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– providing insights where data is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missing.</a:t>
            </a:r>
          </a:p>
          <a:p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Creating 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new kinds of data and insights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– using digital twins for simulation.</a:t>
            </a:r>
          </a:p>
        </p:txBody>
      </p:sp>
    </p:spTree>
    <p:extLst>
      <p:ext uri="{BB962C8B-B14F-4D97-AF65-F5344CB8AC3E}">
        <p14:creationId xmlns:p14="http://schemas.microsoft.com/office/powerpoint/2010/main" val="1094546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How Gen AI Can Enhance Current Market Research </a:t>
            </a:r>
            <a:r>
              <a:rPr lang="en-US" b="1" dirty="0" smtClean="0"/>
              <a:t>Practices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701103"/>
              </p:ext>
            </p:extLst>
          </p:nvPr>
        </p:nvGraphicFramePr>
        <p:xfrm>
          <a:off x="457200" y="1760061"/>
          <a:ext cx="8229600" cy="420624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Research Stage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Synthesis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Coding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Writing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Opportunity Identification &amp; Research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Summarizing existing research and literature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Mining existing data for hypotheses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Using chatbots for brainstorming and idea generation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Generating hypotheses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Data Collection &amp;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Extracting meaning and insights from text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Setting up surveys in a web interface; performing analytics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Using synthetic interviewers to ask follow-up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Creating study materials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Reporting &amp; Dissemination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Articulating takeaways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Creating data visualization tools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Using chatbots for data exploration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Crafting executive summaries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2850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839910"/>
              </p:ext>
            </p:extLst>
          </p:nvPr>
        </p:nvGraphicFramePr>
        <p:xfrm>
          <a:off x="609601" y="1600200"/>
          <a:ext cx="8153399" cy="4771171"/>
        </p:xfrm>
        <a:graphic>
          <a:graphicData uri="http://schemas.openxmlformats.org/drawingml/2006/table">
            <a:tbl>
              <a:tblPr>
                <a:tableStyleId>{35758FB7-9AC5-4552-8A53-C91805E547FA}</a:tableStyleId>
              </a:tblPr>
              <a:tblGrid>
                <a:gridCol w="1667740"/>
                <a:gridCol w="1389784"/>
                <a:gridCol w="2270439"/>
                <a:gridCol w="2825436"/>
              </a:tblGrid>
              <a:tr h="6699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Company </a:t>
                      </a:r>
                      <a:endParaRPr lang="en-US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AI Use Case</a:t>
                      </a:r>
                      <a:endParaRPr lang="en-US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Purpose</a:t>
                      </a:r>
                      <a:endParaRPr lang="en-US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Key </a:t>
                      </a:r>
                      <a:r>
                        <a:rPr lang="en-US" sz="2000" dirty="0" smtClean="0"/>
                        <a:t>Takeaway</a:t>
                      </a:r>
                      <a:endParaRPr lang="en-US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</a:tr>
              <a:tr h="249874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Outset.ai</a:t>
                      </a:r>
                      <a:endParaRPr lang="en-US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/>
                        <a:t>AI Interviewer</a:t>
                      </a:r>
                      <a:endParaRPr lang="en-US" sz="200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Uses AI to conduct qualitative interviews, dynamically asks follow-up questions based on participants’ responses.</a:t>
                      </a:r>
                      <a:endParaRPr lang="en-US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Provides deeper, more natural insights; reduces interviewer bias. </a:t>
                      </a:r>
                      <a:r>
                        <a:rPr lang="en-US" sz="2000" dirty="0" smtClean="0"/>
                        <a:t>Weight Watchers </a:t>
                      </a:r>
                      <a:r>
                        <a:rPr lang="en-US" sz="2000" dirty="0"/>
                        <a:t>found participants more open with AI than humans.</a:t>
                      </a:r>
                      <a:endParaRPr lang="en-US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</a:tr>
              <a:tr h="1602479">
                <a:tc>
                  <a:txBody>
                    <a:bodyPr/>
                    <a:lstStyle/>
                    <a:p>
                      <a:pPr algn="ctr"/>
                      <a:r>
                        <a:rPr lang="en-US" sz="2000"/>
                        <a:t>Meaningful.app</a:t>
                      </a:r>
                      <a:endParaRPr lang="en-US" sz="200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/>
                        <a:t>AI Survey &amp; Analysis Platform</a:t>
                      </a:r>
                      <a:endParaRPr lang="en-US" sz="200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/>
                        <a:t>Automates survey creation, distribution, and analysis using Gen AI.</a:t>
                      </a:r>
                      <a:endParaRPr lang="en-US" sz="200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Speeds up research, combines qualitative interviews and quantitative surveys for better insights.</a:t>
                      </a:r>
                      <a:endParaRPr lang="en-US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0346" marR="60346" marT="30173" marB="30173" anchor="ctr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981200" y="533400"/>
            <a:ext cx="51113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Times New Roman" pitchFamily="18" charset="0"/>
                <a:cs typeface="Times New Roman" pitchFamily="18" charset="0"/>
              </a:rPr>
              <a:t>Real World Examples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411201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Replacing Current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5181600" cy="2895600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Synthetic Data: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AI-generated data that acts like real responses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81% of firms already use or plan to use synthetic data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It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helps simulate customer behavior quickly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3962400"/>
            <a:ext cx="2438400" cy="2438400"/>
          </a:xfrm>
          <a:prstGeom prst="rect">
            <a:avLst/>
          </a:prstGeom>
        </p:spPr>
      </p:pic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804" y="1524000"/>
            <a:ext cx="1829991" cy="182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527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09600" y="304800"/>
            <a:ext cx="81359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latin typeface="Times New Roman" pitchFamily="18" charset="0"/>
                <a:cs typeface="Times New Roman" pitchFamily="18" charset="0"/>
              </a:rPr>
              <a:t>Real World </a:t>
            </a: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Examples</a:t>
            </a:r>
          </a:p>
          <a:p>
            <a:pPr algn="ctr"/>
            <a:r>
              <a:rPr lang="en-US" sz="3000" dirty="0">
                <a:latin typeface="Times New Roman" pitchFamily="18" charset="0"/>
                <a:cs typeface="Times New Roman" pitchFamily="18" charset="0"/>
              </a:rPr>
              <a:t>Replacing Traditional Methods with Synthetic Data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537525"/>
              </p:ext>
            </p:extLst>
          </p:nvPr>
        </p:nvGraphicFramePr>
        <p:xfrm>
          <a:off x="457199" y="1524000"/>
          <a:ext cx="8534400" cy="4724226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133600"/>
                <a:gridCol w="2133600"/>
                <a:gridCol w="2133600"/>
                <a:gridCol w="2133600"/>
              </a:tblGrid>
              <a:tr h="486383">
                <a:tc>
                  <a:txBody>
                    <a:bodyPr/>
                    <a:lstStyle/>
                    <a:p>
                      <a:r>
                        <a:rPr lang="en-US" sz="1600" dirty="0"/>
                        <a:t>Company / Platform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AI Use Case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Purpose / Application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Key </a:t>
                      </a:r>
                      <a:r>
                        <a:rPr lang="en-US" sz="1600" dirty="0" smtClean="0"/>
                        <a:t>Takeaway (Result or Value)</a:t>
                      </a:r>
                      <a:endParaRPr lang="en-US" sz="1600" dirty="0"/>
                    </a:p>
                  </a:txBody>
                  <a:tcPr marL="48149" marR="48149" marT="24074" marB="24074" anchor="ctr"/>
                </a:tc>
              </a:tr>
              <a:tr h="1215957">
                <a:tc>
                  <a:txBody>
                    <a:bodyPr/>
                    <a:lstStyle/>
                    <a:p>
                      <a:r>
                        <a:rPr lang="en-US" sz="1600"/>
                        <a:t>Evidenza + EY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Synthetic Data Validation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Created 1,000+ synthetic personas to replicate CEO survey responses for EY.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Achieved 95% accuracy compared with real survey results — showing high reliability of synthetic data.</a:t>
                      </a:r>
                    </a:p>
                  </a:txBody>
                  <a:tcPr marL="48149" marR="48149" marT="24074" marB="24074" anchor="ctr"/>
                </a:tc>
              </a:tr>
              <a:tr h="1215957">
                <a:tc>
                  <a:txBody>
                    <a:bodyPr/>
                    <a:lstStyle/>
                    <a:p>
                      <a:r>
                        <a:rPr lang="en-US" sz="1600" dirty="0"/>
                        <a:t>Synthetic Users (Portugal)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Synthetic Qualitative Interviews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Conducts in-depth interviews with AI-generated (synthetic) respondents to mimic human insights.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Enables rich qualitative research without live participants, reducing cost and time.</a:t>
                      </a:r>
                    </a:p>
                  </a:txBody>
                  <a:tcPr marL="48149" marR="48149" marT="24074" marB="24074" anchor="ctr"/>
                </a:tc>
              </a:tr>
              <a:tr h="1653702">
                <a:tc>
                  <a:txBody>
                    <a:bodyPr/>
                    <a:lstStyle/>
                    <a:p>
                      <a:r>
                        <a:rPr lang="en-US" sz="1600"/>
                        <a:t>Rockfish Data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Private Custom AI Models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Builds company-specific Gen AI models on proprietary data for full privacy. Clients include U.S. Army and Homeland Security.</a:t>
                      </a:r>
                    </a:p>
                  </a:txBody>
                  <a:tcPr marL="48149" marR="48149" marT="24074" marB="24074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Ensures data confidentiality while replacing third-party AI tools.</a:t>
                      </a:r>
                    </a:p>
                  </a:txBody>
                  <a:tcPr marL="48149" marR="48149" marT="24074" marB="24074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7250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Creating New Data &amp; Insights</a:t>
            </a: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1676400"/>
            <a:ext cx="6124434" cy="345150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133600"/>
            <a:ext cx="5410200" cy="3124200"/>
          </a:xfrm>
        </p:spPr>
        <p:txBody>
          <a:bodyPr>
            <a:normAutofit lnSpcReduction="10000"/>
          </a:bodyPr>
          <a:lstStyle/>
          <a:p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Virtual Sales Training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Simulate realistic buyer interactions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Behavioral Simulation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Model and predict customer actions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Personalized Campaign Testing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Pre-test messages on replicas.</a:t>
            </a:r>
          </a:p>
        </p:txBody>
      </p:sp>
    </p:spTree>
    <p:extLst>
      <p:ext uri="{BB962C8B-B14F-4D97-AF65-F5344CB8AC3E}">
        <p14:creationId xmlns:p14="http://schemas.microsoft.com/office/powerpoint/2010/main" val="870217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1155</Words>
  <Application>Microsoft Office PowerPoint</Application>
  <PresentationFormat>On-screen Show (4:3)</PresentationFormat>
  <Paragraphs>187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The Generative AI Revolution in Market Research (GenAI–MktRes) </vt:lpstr>
      <vt:lpstr>Generative AI ?</vt:lpstr>
      <vt:lpstr>Why Market research needs GenAI</vt:lpstr>
      <vt:lpstr>Four Main Opportunities with GenAI</vt:lpstr>
      <vt:lpstr>How Gen AI Can Enhance Current Market Research Practices</vt:lpstr>
      <vt:lpstr>PowerPoint Presentation</vt:lpstr>
      <vt:lpstr>Replacing Current Practices</vt:lpstr>
      <vt:lpstr>PowerPoint Presentation</vt:lpstr>
      <vt:lpstr>Creating New Data &amp; Insights</vt:lpstr>
      <vt:lpstr>Creating New Data Types (Digital Twins &amp; AI Simulations)</vt:lpstr>
      <vt:lpstr>Filling Existing Gaps</vt:lpstr>
      <vt:lpstr>Examples Filling Existing Gaps (Faster Insights Where Real Data Is Costly or Slow)</vt:lpstr>
      <vt:lpstr>Some more examples…</vt:lpstr>
      <vt:lpstr>Understanding the Limitations</vt:lpstr>
      <vt:lpstr>Ethical &amp; Practical Issues</vt:lpstr>
      <vt:lpstr>Recommendations &amp; Key Takeaways </vt:lpstr>
      <vt:lpstr>Discussion 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Generative AI Revolution in Market Research (GenAI–MktRes) </dc:title>
  <dc:creator>dell</dc:creator>
  <cp:lastModifiedBy>dell</cp:lastModifiedBy>
  <cp:revision>13</cp:revision>
  <dcterms:created xsi:type="dcterms:W3CDTF">2006-08-16T00:00:00Z</dcterms:created>
  <dcterms:modified xsi:type="dcterms:W3CDTF">2025-10-30T01:06:50Z</dcterms:modified>
</cp:coreProperties>
</file>

<file path=docProps/thumbnail.jpeg>
</file>